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20"/>
  </p:notesMasterIdLst>
  <p:sldIdLst>
    <p:sldId id="259" r:id="rId5"/>
    <p:sldId id="467" r:id="rId6"/>
    <p:sldId id="276" r:id="rId7"/>
    <p:sldId id="507" r:id="rId8"/>
    <p:sldId id="502" r:id="rId9"/>
    <p:sldId id="508" r:id="rId10"/>
    <p:sldId id="510" r:id="rId11"/>
    <p:sldId id="509" r:id="rId12"/>
    <p:sldId id="512" r:id="rId13"/>
    <p:sldId id="503" r:id="rId14"/>
    <p:sldId id="513" r:id="rId15"/>
    <p:sldId id="505" r:id="rId16"/>
    <p:sldId id="514" r:id="rId17"/>
    <p:sldId id="515" r:id="rId18"/>
    <p:sldId id="506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Lato Heavy" panose="020F0502020204030203" pitchFamily="34" charset="0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stenly, Reed" initials="KR" lastIdx="1" clrIdx="0">
    <p:extLst>
      <p:ext uri="{19B8F6BF-5375-455C-9EA6-DF929625EA0E}">
        <p15:presenceInfo xmlns:p15="http://schemas.microsoft.com/office/powerpoint/2012/main" userId="Kostenly, Ree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674"/>
    <a:srgbClr val="0070C0"/>
    <a:srgbClr val="9B0100"/>
    <a:srgbClr val="963654"/>
    <a:srgbClr val="28A498"/>
    <a:srgbClr val="1F7D74"/>
    <a:srgbClr val="8989FF"/>
    <a:srgbClr val="6666FF"/>
    <a:srgbClr val="9999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92" autoAdjust="0"/>
    <p:restoredTop sz="84014" autoAdjust="0"/>
  </p:normalViewPr>
  <p:slideViewPr>
    <p:cSldViewPr snapToGrid="0" snapToObjects="1">
      <p:cViewPr varScale="1">
        <p:scale>
          <a:sx n="91" d="100"/>
          <a:sy n="91" d="100"/>
        </p:scale>
        <p:origin x="192" y="1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kevin/Documents/working%20copy%20of%20equipment%20inventory%202001-202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kevin/Documents/working%20copy%20of%20equipment%20inventory%202001-2022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kevin/Documents/working%20copy%20of%20equipment%20inventory%202001-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kevin/Documents/working%20copy%20of%20equipment%20inventory%202001-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kevin/Documents/working%20copy%20of%20equipment%20inventory%202001-20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kevin/Documents/working%20copy%20of%20equipment%20inventory%202001-202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kevin/Documents/working%20copy%20of%20equipment%20inventory%202001-20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33490661823453E-2"/>
          <c:y val="3.9675712101931888E-2"/>
          <c:w val="0.76481657229821076"/>
          <c:h val="0.85032494012662896"/>
        </c:manualLayout>
      </c:layout>
      <c:lineChart>
        <c:grouping val="standard"/>
        <c:varyColors val="0"/>
        <c:ser>
          <c:idx val="2"/>
          <c:order val="0"/>
          <c:tx>
            <c:strRef>
              <c:f>Sheet1!$B$4</c:f>
              <c:strCache>
                <c:ptCount val="1"/>
                <c:pt idx="0">
                  <c:v>Semi</c:v>
                </c:pt>
              </c:strCache>
            </c:strRef>
          </c:tx>
          <c:spPr>
            <a:ln w="57150">
              <a:solidFill>
                <a:srgbClr val="FFFF00"/>
              </a:solidFill>
            </a:ln>
          </c:spPr>
          <c:marker>
            <c:spPr>
              <a:ln w="31750">
                <a:solidFill>
                  <a:schemeClr val="accent2"/>
                </a:solidFill>
              </a:ln>
            </c:spPr>
          </c:marker>
          <c:cat>
            <c:numRef>
              <c:f>Sheet1!$A$5:$A$25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Sheet1!$B$5:$B$25</c:f>
              <c:numCache>
                <c:formatCode>General</c:formatCode>
                <c:ptCount val="21"/>
                <c:pt idx="0">
                  <c:v>68</c:v>
                </c:pt>
                <c:pt idx="1">
                  <c:v>96</c:v>
                </c:pt>
                <c:pt idx="2">
                  <c:v>112</c:v>
                </c:pt>
                <c:pt idx="3">
                  <c:v>142</c:v>
                </c:pt>
                <c:pt idx="4">
                  <c:v>179</c:v>
                </c:pt>
                <c:pt idx="5">
                  <c:v>197</c:v>
                </c:pt>
                <c:pt idx="6">
                  <c:v>257</c:v>
                </c:pt>
                <c:pt idx="7">
                  <c:v>266</c:v>
                </c:pt>
                <c:pt idx="8">
                  <c:v>287</c:v>
                </c:pt>
                <c:pt idx="9">
                  <c:v>334</c:v>
                </c:pt>
                <c:pt idx="10">
                  <c:v>377</c:v>
                </c:pt>
                <c:pt idx="11">
                  <c:v>400</c:v>
                </c:pt>
                <c:pt idx="12">
                  <c:v>393</c:v>
                </c:pt>
                <c:pt idx="13">
                  <c:v>456</c:v>
                </c:pt>
                <c:pt idx="14">
                  <c:v>459</c:v>
                </c:pt>
                <c:pt idx="15">
                  <c:v>494</c:v>
                </c:pt>
                <c:pt idx="16">
                  <c:v>539</c:v>
                </c:pt>
                <c:pt idx="17">
                  <c:v>586</c:v>
                </c:pt>
                <c:pt idx="18">
                  <c:v>617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FD-3E44-9DCB-33ED09775C5F}"/>
            </c:ext>
          </c:extLst>
        </c:ser>
        <c:ser>
          <c:idx val="3"/>
          <c:order val="1"/>
          <c:tx>
            <c:strRef>
              <c:f>Sheet1!$C$4</c:f>
              <c:strCache>
                <c:ptCount val="1"/>
                <c:pt idx="0">
                  <c:v>Semi w/ tanker</c:v>
                </c:pt>
              </c:strCache>
            </c:strRef>
          </c:tx>
          <c:spPr>
            <a:ln w="85725" cmpd="dbl">
              <a:solidFill>
                <a:srgbClr val="00FFFF"/>
              </a:solidFill>
              <a:prstDash val="solid"/>
            </a:ln>
          </c:spPr>
          <c:marker>
            <c:symbol val="x"/>
            <c:size val="9"/>
            <c:spPr>
              <a:noFill/>
              <a:ln w="53975">
                <a:solidFill>
                  <a:schemeClr val="accent4"/>
                </a:solidFill>
                <a:prstDash val="solid"/>
              </a:ln>
            </c:spPr>
          </c:marker>
          <c:cat>
            <c:numRef>
              <c:f>Sheet1!$A$5:$A$25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Sheet1!$C$5:$C$25</c:f>
              <c:numCache>
                <c:formatCode>General</c:formatCode>
                <c:ptCount val="21"/>
                <c:pt idx="18">
                  <c:v>617</c:v>
                </c:pt>
                <c:pt idx="19">
                  <c:v>577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2FD-3E44-9DCB-33ED09775C5F}"/>
            </c:ext>
          </c:extLst>
        </c:ser>
        <c:ser>
          <c:idx val="0"/>
          <c:order val="2"/>
          <c:tx>
            <c:strRef>
              <c:f>Sheet1!$D$4</c:f>
              <c:strCache>
                <c:ptCount val="1"/>
                <c:pt idx="0">
                  <c:v>Tanker for O/O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pPr>
              <a:ln w="31750">
                <a:solidFill>
                  <a:schemeClr val="accent3"/>
                </a:solidFill>
              </a:ln>
            </c:spPr>
          </c:marker>
          <c:cat>
            <c:numRef>
              <c:f>Sheet1!$A$5:$A$25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Sheet1!$D$5:$D$25</c:f>
              <c:numCache>
                <c:formatCode>General</c:formatCode>
                <c:ptCount val="21"/>
                <c:pt idx="18">
                  <c:v>10</c:v>
                </c:pt>
                <c:pt idx="19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2FD-3E44-9DCB-33ED09775C5F}"/>
            </c:ext>
          </c:extLst>
        </c:ser>
        <c:ser>
          <c:idx val="4"/>
          <c:order val="3"/>
          <c:tx>
            <c:strRef>
              <c:f>Sheet1!$E$4</c:f>
              <c:strCache>
                <c:ptCount val="1"/>
                <c:pt idx="0">
                  <c:v>Tractor tanker</c:v>
                </c:pt>
              </c:strCache>
            </c:strRef>
          </c:tx>
          <c:spPr>
            <a:ln w="69850">
              <a:solidFill>
                <a:schemeClr val="accent2"/>
              </a:solidFill>
              <a:headEnd type="none"/>
              <a:tailEnd type="none"/>
            </a:ln>
          </c:spPr>
          <c:marker>
            <c:spPr>
              <a:ln w="44450"/>
            </c:spPr>
          </c:marker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03-32FD-3E44-9DCB-33ED09775C5F}"/>
              </c:ext>
            </c:extLst>
          </c:dPt>
          <c:cat>
            <c:numRef>
              <c:f>Sheet1!$A$5:$A$25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Sheet1!$E$5:$E$25</c:f>
              <c:numCache>
                <c:formatCode>General</c:formatCode>
                <c:ptCount val="21"/>
                <c:pt idx="0">
                  <c:v>138</c:v>
                </c:pt>
                <c:pt idx="1">
                  <c:v>155</c:v>
                </c:pt>
                <c:pt idx="2">
                  <c:v>178</c:v>
                </c:pt>
                <c:pt idx="3">
                  <c:v>157</c:v>
                </c:pt>
                <c:pt idx="4">
                  <c:v>175</c:v>
                </c:pt>
                <c:pt idx="5">
                  <c:v>225</c:v>
                </c:pt>
                <c:pt idx="6">
                  <c:v>212</c:v>
                </c:pt>
                <c:pt idx="7">
                  <c:v>211</c:v>
                </c:pt>
                <c:pt idx="8">
                  <c:v>239</c:v>
                </c:pt>
                <c:pt idx="9">
                  <c:v>215</c:v>
                </c:pt>
                <c:pt idx="10">
                  <c:v>216</c:v>
                </c:pt>
                <c:pt idx="11">
                  <c:v>226</c:v>
                </c:pt>
                <c:pt idx="12">
                  <c:v>215</c:v>
                </c:pt>
                <c:pt idx="13">
                  <c:v>237</c:v>
                </c:pt>
                <c:pt idx="14">
                  <c:v>232</c:v>
                </c:pt>
                <c:pt idx="15">
                  <c:v>215</c:v>
                </c:pt>
                <c:pt idx="16">
                  <c:v>218</c:v>
                </c:pt>
                <c:pt idx="17">
                  <c:v>230</c:v>
                </c:pt>
                <c:pt idx="18">
                  <c:v>231</c:v>
                </c:pt>
                <c:pt idx="19">
                  <c:v>237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2FD-3E44-9DCB-33ED09775C5F}"/>
            </c:ext>
          </c:extLst>
        </c:ser>
        <c:ser>
          <c:idx val="5"/>
          <c:order val="4"/>
          <c:tx>
            <c:strRef>
              <c:f>Sheet1!$F$4</c:f>
              <c:strCache>
                <c:ptCount val="1"/>
                <c:pt idx="0">
                  <c:v>Straight Truck</c:v>
                </c:pt>
              </c:strCache>
            </c:strRef>
          </c:tx>
          <c:spPr>
            <a:ln w="50800">
              <a:solidFill>
                <a:schemeClr val="tx1"/>
              </a:solidFill>
              <a:prstDash val="solid"/>
            </a:ln>
          </c:spPr>
          <c:cat>
            <c:numRef>
              <c:f>Sheet1!$A$5:$A$25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Sheet1!$F$5:$F$25</c:f>
              <c:numCache>
                <c:formatCode>General</c:formatCode>
                <c:ptCount val="21"/>
                <c:pt idx="0">
                  <c:v>119</c:v>
                </c:pt>
                <c:pt idx="1">
                  <c:v>142</c:v>
                </c:pt>
                <c:pt idx="2">
                  <c:v>138</c:v>
                </c:pt>
                <c:pt idx="3">
                  <c:v>152</c:v>
                </c:pt>
                <c:pt idx="4">
                  <c:v>151</c:v>
                </c:pt>
                <c:pt idx="5">
                  <c:v>165</c:v>
                </c:pt>
                <c:pt idx="6">
                  <c:v>182</c:v>
                </c:pt>
                <c:pt idx="7">
                  <c:v>224</c:v>
                </c:pt>
                <c:pt idx="8">
                  <c:v>171</c:v>
                </c:pt>
                <c:pt idx="9">
                  <c:v>176</c:v>
                </c:pt>
                <c:pt idx="10">
                  <c:v>174</c:v>
                </c:pt>
                <c:pt idx="11">
                  <c:v>172</c:v>
                </c:pt>
                <c:pt idx="12">
                  <c:v>190</c:v>
                </c:pt>
                <c:pt idx="13">
                  <c:v>182</c:v>
                </c:pt>
                <c:pt idx="14">
                  <c:v>193</c:v>
                </c:pt>
                <c:pt idx="15">
                  <c:v>196</c:v>
                </c:pt>
                <c:pt idx="16">
                  <c:v>182</c:v>
                </c:pt>
                <c:pt idx="17">
                  <c:v>181</c:v>
                </c:pt>
                <c:pt idx="18">
                  <c:v>177</c:v>
                </c:pt>
                <c:pt idx="19">
                  <c:v>161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2FD-3E44-9DCB-33ED09775C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6888192"/>
        <c:axId val="1755200784"/>
      </c:lineChart>
      <c:catAx>
        <c:axId val="1806888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55200784"/>
        <c:crosses val="autoZero"/>
        <c:auto val="1"/>
        <c:lblAlgn val="ctr"/>
        <c:lblOffset val="100"/>
        <c:tickLblSkip val="4"/>
        <c:tickMarkSkip val="5"/>
        <c:noMultiLvlLbl val="0"/>
      </c:catAx>
      <c:valAx>
        <c:axId val="1755200784"/>
        <c:scaling>
          <c:orientation val="minMax"/>
          <c:max val="70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06888192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b"/>
      <c:legendEntry>
        <c:idx val="1"/>
        <c:txPr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82804283918291721"/>
          <c:y val="0.12036702003111763"/>
          <c:w val="0.17195718760449777"/>
          <c:h val="0.7060086795930520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790635669712242E-2"/>
          <c:y val="2.3718238054673001E-2"/>
          <c:w val="0.86304590843601503"/>
          <c:h val="0.78522997646996961"/>
        </c:manualLayout>
      </c:layout>
      <c:lineChart>
        <c:grouping val="standard"/>
        <c:varyColors val="0"/>
        <c:ser>
          <c:idx val="1"/>
          <c:order val="0"/>
          <c:tx>
            <c:strRef>
              <c:f>Sheet1!$B$149</c:f>
              <c:strCache>
                <c:ptCount val="1"/>
                <c:pt idx="0">
                  <c:v>6 inch</c:v>
                </c:pt>
              </c:strCache>
            </c:strRef>
          </c:tx>
          <c:spPr>
            <a:ln w="63500"/>
          </c:spPr>
          <c:marker>
            <c:symbol val="square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Sheet1!$A$150:$A$159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Sheet1!$B$150:$B$159</c:f>
              <c:numCache>
                <c:formatCode>General</c:formatCode>
                <c:ptCount val="10"/>
                <c:pt idx="0">
                  <c:v>156.75</c:v>
                </c:pt>
                <c:pt idx="1">
                  <c:v>156.875</c:v>
                </c:pt>
                <c:pt idx="2">
                  <c:v>154.38</c:v>
                </c:pt>
                <c:pt idx="3">
                  <c:v>145.5</c:v>
                </c:pt>
                <c:pt idx="4">
                  <c:v>133.875</c:v>
                </c:pt>
                <c:pt idx="5">
                  <c:v>107.85</c:v>
                </c:pt>
                <c:pt idx="6">
                  <c:v>103.88</c:v>
                </c:pt>
                <c:pt idx="7">
                  <c:v>69.599999999999994</c:v>
                </c:pt>
                <c:pt idx="8">
                  <c:v>54.5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EC-0445-BEC5-504A5DA37585}"/>
            </c:ext>
          </c:extLst>
        </c:ser>
        <c:ser>
          <c:idx val="2"/>
          <c:order val="1"/>
          <c:tx>
            <c:strRef>
              <c:f>Sheet1!$C$149</c:f>
              <c:strCache>
                <c:ptCount val="1"/>
                <c:pt idx="0">
                  <c:v>8 inch</c:v>
                </c:pt>
              </c:strCache>
            </c:strRef>
          </c:tx>
          <c:spPr>
            <a:ln w="63500">
              <a:solidFill>
                <a:srgbClr val="00B050">
                  <a:alpha val="91000"/>
                </a:srgbClr>
              </a:solidFill>
            </a:ln>
          </c:spPr>
          <c:marker>
            <c:symbol val="triangle"/>
            <c:size val="9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numRef>
              <c:f>Sheet1!$A$150:$A$159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Sheet1!$C$150:$C$159</c:f>
              <c:numCache>
                <c:formatCode>General</c:formatCode>
                <c:ptCount val="10"/>
                <c:pt idx="0">
                  <c:v>54.125</c:v>
                </c:pt>
                <c:pt idx="1">
                  <c:v>75.625</c:v>
                </c:pt>
                <c:pt idx="2">
                  <c:v>96.88</c:v>
                </c:pt>
                <c:pt idx="3">
                  <c:v>120.25</c:v>
                </c:pt>
                <c:pt idx="4">
                  <c:v>156.875</c:v>
                </c:pt>
                <c:pt idx="5">
                  <c:v>184.25</c:v>
                </c:pt>
                <c:pt idx="6">
                  <c:v>199</c:v>
                </c:pt>
                <c:pt idx="7">
                  <c:v>212.25</c:v>
                </c:pt>
                <c:pt idx="8">
                  <c:v>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3EC-0445-BEC5-504A5DA37585}"/>
            </c:ext>
          </c:extLst>
        </c:ser>
        <c:ser>
          <c:idx val="3"/>
          <c:order val="2"/>
          <c:tx>
            <c:strRef>
              <c:f>Sheet1!$D$149</c:f>
              <c:strCache>
                <c:ptCount val="1"/>
                <c:pt idx="0">
                  <c:v>10 inch</c:v>
                </c:pt>
              </c:strCache>
            </c:strRef>
          </c:tx>
          <c:spPr>
            <a:ln w="63500">
              <a:solidFill>
                <a:schemeClr val="accent6">
                  <a:lumMod val="75000"/>
                </a:schemeClr>
              </a:solidFill>
            </a:ln>
          </c:spPr>
          <c:marker>
            <c:spPr>
              <a:solidFill>
                <a:srgbClr val="FFC000"/>
              </a:solidFill>
            </c:spPr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A3EC-0445-BEC5-504A5DA37585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3-A3EC-0445-BEC5-504A5DA37585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4-A3EC-0445-BEC5-504A5DA37585}"/>
              </c:ext>
            </c:extLst>
          </c:dPt>
          <c:cat>
            <c:numRef>
              <c:f>Sheet1!$A$150:$A$159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Sheet1!$D$150:$D$159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9</c:v>
                </c:pt>
                <c:pt idx="3">
                  <c:v>36.5</c:v>
                </c:pt>
                <c:pt idx="4">
                  <c:v>41</c:v>
                </c:pt>
                <c:pt idx="5">
                  <c:v>48</c:v>
                </c:pt>
                <c:pt idx="6">
                  <c:v>61.5</c:v>
                </c:pt>
                <c:pt idx="7">
                  <c:v>65.25</c:v>
                </c:pt>
                <c:pt idx="8">
                  <c:v>69.25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3EC-0445-BEC5-504A5DA375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9168304"/>
        <c:axId val="1760145664"/>
      </c:lineChart>
      <c:catAx>
        <c:axId val="1729168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601456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6014566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29168304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8.9335334948062048E-2"/>
          <c:y val="5.4733081044032891E-2"/>
          <c:w val="0.53258124167763488"/>
          <c:h val="6.325421455224875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Sheet1!$I$149</c:f>
              <c:strCache>
                <c:ptCount val="1"/>
                <c:pt idx="0">
                  <c:v>Miles</c:v>
                </c:pt>
              </c:strCache>
            </c:strRef>
          </c:tx>
          <c:spPr>
            <a:ln w="635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63500">
                <a:solidFill>
                  <a:schemeClr val="tx1"/>
                </a:solidFill>
              </a:ln>
              <a:effectLst/>
            </c:spPr>
          </c:marker>
          <c:cat>
            <c:numRef>
              <c:f>Sheet1!$A$150:$A$159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Sheet1!$I$150:$I$159</c:f>
              <c:numCache>
                <c:formatCode>General</c:formatCode>
                <c:ptCount val="10"/>
                <c:pt idx="0">
                  <c:v>210.875</c:v>
                </c:pt>
                <c:pt idx="1">
                  <c:v>232.5</c:v>
                </c:pt>
                <c:pt idx="2">
                  <c:v>260.26</c:v>
                </c:pt>
                <c:pt idx="3">
                  <c:v>302.25</c:v>
                </c:pt>
                <c:pt idx="4">
                  <c:v>331.75</c:v>
                </c:pt>
                <c:pt idx="5">
                  <c:v>340.1</c:v>
                </c:pt>
                <c:pt idx="6">
                  <c:v>364.38</c:v>
                </c:pt>
                <c:pt idx="7">
                  <c:v>347.1</c:v>
                </c:pt>
                <c:pt idx="8">
                  <c:v>349.75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B0-874D-8E41-D3F121C452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5600719"/>
        <c:axId val="636172719"/>
      </c:lineChart>
      <c:catAx>
        <c:axId val="635600719"/>
        <c:scaling>
          <c:orientation val="minMax"/>
        </c:scaling>
        <c:delete val="0"/>
        <c:axPos val="b"/>
        <c:numFmt formatCode="General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172719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636172719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5600719"/>
        <c:crosses val="autoZero"/>
        <c:crossBetween val="midCat"/>
        <c:majorUnit val="100"/>
      </c:valAx>
      <c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0786239"/>
        <c:axId val="660787871"/>
        <c:extLst>
          <c:ext xmlns:c15="http://schemas.microsoft.com/office/drawing/2012/chart" uri="{02D57815-91ED-43cb-92C2-25804820EDAC}">
            <c15:filteredBar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Sheet1!$D$112</c15:sqref>
                        </c15:formulaRef>
                      </c:ext>
                    </c:extLst>
                    <c:strCache>
                      <c:ptCount val="1"/>
                      <c:pt idx="0">
                        <c:v>Total firms with nutrient sensor on hose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Sheet1!$A$113:$A$125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2020</c:v>
                      </c:pt>
                      <c:pt idx="10">
                        <c:v>2021</c:v>
                      </c:pt>
                      <c:pt idx="11">
                        <c:v>2022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Sheet1!$D$113:$D$125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8">
                        <c:v>2</c:v>
                      </c:pt>
                      <c:pt idx="9">
                        <c:v>5</c:v>
                      </c:pt>
                      <c:pt idx="10">
                        <c:v>5</c:v>
                      </c:pt>
                      <c:pt idx="11">
                        <c:v>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02A2-F142-BB68-BB9518DF98D9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3"/>
          <c:order val="1"/>
          <c:tx>
            <c:strRef>
              <c:f>Sheet1!$E$112</c:f>
              <c:strCache>
                <c:ptCount val="1"/>
                <c:pt idx="0">
                  <c:v>% hose firms w/GPS as applied mapping</c:v>
                </c:pt>
              </c:strCache>
            </c:strRef>
          </c:tx>
          <c:spPr>
            <a:ln w="666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66675">
                <a:solidFill>
                  <a:srgbClr val="FF0000"/>
                </a:solidFill>
              </a:ln>
              <a:effectLst/>
            </c:spPr>
          </c:marker>
          <c:cat>
            <c:numRef>
              <c:f>Sheet1!$A$113:$A$125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Sheet1!$E$113:$E$125</c:f>
              <c:numCache>
                <c:formatCode>0%</c:formatCode>
                <c:ptCount val="13"/>
                <c:pt idx="0">
                  <c:v>0.13636363636363635</c:v>
                </c:pt>
                <c:pt idx="1">
                  <c:v>0.31818181818181818</c:v>
                </c:pt>
                <c:pt idx="2">
                  <c:v>0.46938775510204084</c:v>
                </c:pt>
                <c:pt idx="3">
                  <c:v>0.43103448275862066</c:v>
                </c:pt>
                <c:pt idx="4">
                  <c:v>0.45901639344262296</c:v>
                </c:pt>
                <c:pt idx="5">
                  <c:v>0.43283582089552236</c:v>
                </c:pt>
                <c:pt idx="6">
                  <c:v>0.55223880597014929</c:v>
                </c:pt>
                <c:pt idx="7">
                  <c:v>0.6619718309859155</c:v>
                </c:pt>
                <c:pt idx="8">
                  <c:v>0.66249999999999998</c:v>
                </c:pt>
                <c:pt idx="9">
                  <c:v>0.70238095238095233</c:v>
                </c:pt>
                <c:pt idx="10">
                  <c:v>0.65517241379310343</c:v>
                </c:pt>
                <c:pt idx="11">
                  <c:v>0.7558139534883721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2A2-F142-BB68-BB9518DF9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0786239"/>
        <c:axId val="660787871"/>
      </c:lineChart>
      <c:catAx>
        <c:axId val="66078623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78787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60787871"/>
        <c:scaling>
          <c:orientation val="minMax"/>
          <c:max val="1"/>
        </c:scaling>
        <c:delete val="0"/>
        <c:axPos val="l"/>
        <c:majorGridlines>
          <c:spPr>
            <a:ln w="317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786239"/>
        <c:crosses val="autoZero"/>
        <c:crossBetween val="midCat"/>
        <c:majorUnit val="0.1"/>
      </c:valAx>
      <c:spPr>
        <a:solidFill>
          <a:schemeClr val="bg1">
            <a:lumMod val="75000"/>
          </a:schemeClr>
        </a:solid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8.121772902203396E-2"/>
          <c:y val="0.11549760729023113"/>
          <c:w val="0.50646717140060526"/>
          <c:h val="9.9777184424973325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Sheet1!$E$51</c:f>
              <c:strCache>
                <c:ptCount val="1"/>
                <c:pt idx="0">
                  <c:v>Frac Tanks</c:v>
                </c:pt>
              </c:strCache>
            </c:strRef>
          </c:tx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Sheet1!$D$52:$D$56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Sheet1!$E$52:$E$56</c:f>
              <c:numCache>
                <c:formatCode>General</c:formatCode>
                <c:ptCount val="5"/>
                <c:pt idx="0">
                  <c:v>33</c:v>
                </c:pt>
                <c:pt idx="1">
                  <c:v>36</c:v>
                </c:pt>
                <c:pt idx="2">
                  <c:v>35</c:v>
                </c:pt>
                <c:pt idx="3">
                  <c:v>27</c:v>
                </c:pt>
                <c:pt idx="4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C1-A94C-97FC-E01120F0A7F4}"/>
            </c:ext>
          </c:extLst>
        </c:ser>
        <c:ser>
          <c:idx val="1"/>
          <c:order val="1"/>
          <c:tx>
            <c:strRef>
              <c:f>Sheet1!$F$51</c:f>
              <c:strCache>
                <c:ptCount val="1"/>
                <c:pt idx="0">
                  <c:v>Dumpsters</c:v>
                </c:pt>
              </c:strCache>
            </c:strRef>
          </c:tx>
          <c:spPr>
            <a:ln w="635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Sheet1!$D$52:$D$56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Sheet1!$F$52:$F$56</c:f>
              <c:numCache>
                <c:formatCode>General</c:formatCode>
                <c:ptCount val="5"/>
                <c:pt idx="0">
                  <c:v>41</c:v>
                </c:pt>
                <c:pt idx="1">
                  <c:v>44</c:v>
                </c:pt>
                <c:pt idx="2">
                  <c:v>48</c:v>
                </c:pt>
                <c:pt idx="3">
                  <c:v>57</c:v>
                </c:pt>
                <c:pt idx="4">
                  <c:v>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C1-A94C-97FC-E01120F0A7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6252703"/>
        <c:axId val="608292480"/>
      </c:lineChart>
      <c:catAx>
        <c:axId val="117625270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8292480"/>
        <c:crosses val="autoZero"/>
        <c:auto val="1"/>
        <c:lblAlgn val="ctr"/>
        <c:lblOffset val="100"/>
        <c:noMultiLvlLbl val="0"/>
      </c:catAx>
      <c:valAx>
        <c:axId val="60829248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6252703"/>
        <c:crosses val="autoZero"/>
        <c:crossBetween val="between"/>
      </c:valAx>
      <c:spPr>
        <a:solidFill>
          <a:schemeClr val="bg1">
            <a:lumMod val="7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98420895059953E-2"/>
          <c:y val="3.7616395209960574E-2"/>
          <c:w val="0.48669480067626292"/>
          <c:h val="9.2802885174341793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217486776271612E-2"/>
          <c:y val="3.6000774164574589E-2"/>
          <c:w val="0.8901893419565684"/>
          <c:h val="0.87363199375446321"/>
        </c:manualLayout>
      </c:layout>
      <c:lineChart>
        <c:grouping val="standard"/>
        <c:varyColors val="0"/>
        <c:ser>
          <c:idx val="0"/>
          <c:order val="0"/>
          <c:tx>
            <c:strRef>
              <c:f>Sheet1!$C$36</c:f>
              <c:strCache>
                <c:ptCount val="1"/>
                <c:pt idx="0">
                  <c:v>Solid Spreaders</c:v>
                </c:pt>
              </c:strCache>
            </c:strRef>
          </c:tx>
          <c:spPr>
            <a:ln w="635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Sheet1!$A$37:$A$57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</c:numCache>
            </c:numRef>
          </c:cat>
          <c:val>
            <c:numRef>
              <c:f>Sheet1!$C$37:$C$57</c:f>
              <c:numCache>
                <c:formatCode>General</c:formatCode>
                <c:ptCount val="21"/>
                <c:pt idx="0">
                  <c:v>7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30</c:v>
                </c:pt>
                <c:pt idx="6">
                  <c:v>54</c:v>
                </c:pt>
                <c:pt idx="7">
                  <c:v>56</c:v>
                </c:pt>
                <c:pt idx="8">
                  <c:v>89</c:v>
                </c:pt>
                <c:pt idx="9">
                  <c:v>97</c:v>
                </c:pt>
                <c:pt idx="10">
                  <c:v>96</c:v>
                </c:pt>
                <c:pt idx="11">
                  <c:v>105</c:v>
                </c:pt>
                <c:pt idx="12">
                  <c:v>111</c:v>
                </c:pt>
                <c:pt idx="13">
                  <c:v>125</c:v>
                </c:pt>
                <c:pt idx="14">
                  <c:v>119</c:v>
                </c:pt>
                <c:pt idx="15">
                  <c:v>110</c:v>
                </c:pt>
                <c:pt idx="16">
                  <c:v>118</c:v>
                </c:pt>
                <c:pt idx="17">
                  <c:v>114</c:v>
                </c:pt>
                <c:pt idx="18">
                  <c:v>134</c:v>
                </c:pt>
                <c:pt idx="19">
                  <c:v>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95-4C47-B358-53EEA3FA0EB0}"/>
            </c:ext>
          </c:extLst>
        </c:ser>
        <c:ser>
          <c:idx val="3"/>
          <c:order val="1"/>
          <c:tx>
            <c:strRef>
              <c:f>Sheet1!$E$149</c:f>
              <c:strCache>
                <c:ptCount val="1"/>
              </c:strCache>
            </c:strRef>
          </c:tx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Sheet1!$A$37:$A$57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</c:numCache>
            </c:numRef>
          </c:cat>
          <c:val>
            <c:numRef>
              <c:f>Sheet1!$E$150:$E$159</c:f>
              <c:numCache>
                <c:formatCode>General</c:formatCode>
                <c:ptCount val="1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95-4C47-B358-53EEA3FA0E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2024608"/>
        <c:axId val="1662314560"/>
      </c:lineChart>
      <c:catAx>
        <c:axId val="1662024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2314560"/>
        <c:crosses val="autoZero"/>
        <c:auto val="1"/>
        <c:lblAlgn val="ctr"/>
        <c:lblOffset val="100"/>
        <c:tickLblSkip val="2"/>
        <c:tickMarkSkip val="3"/>
        <c:noMultiLvlLbl val="0"/>
      </c:catAx>
      <c:valAx>
        <c:axId val="166231456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rgbClr val="000000"/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2024608"/>
        <c:crosses val="autoZero"/>
        <c:crossBetween val="midCat"/>
      </c:valAx>
      <c:spPr>
        <a:solidFill>
          <a:srgbClr val="C0C0C0"/>
        </a:solidFill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delete val="1"/>
      </c:legendEntry>
      <c:layout>
        <c:manualLayout>
          <c:xMode val="edge"/>
          <c:yMode val="edge"/>
          <c:x val="0.1119354274288865"/>
          <c:y val="0.14084736425030711"/>
          <c:w val="0.42040605986292684"/>
          <c:h val="9.2110233219305893E-2"/>
        </c:manualLayout>
      </c:layout>
      <c:overlay val="0"/>
      <c:spPr>
        <a:solidFill>
          <a:srgbClr val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16603308035597E-2"/>
          <c:y val="5.9791872749574697E-2"/>
          <c:w val="0.81506112161558597"/>
          <c:h val="0.88328774550663181"/>
        </c:manualLayout>
      </c:layout>
      <c:lineChart>
        <c:grouping val="standard"/>
        <c:varyColors val="0"/>
        <c:ser>
          <c:idx val="2"/>
          <c:order val="0"/>
          <c:tx>
            <c:strRef>
              <c:f>Sheet1!$A$127</c:f>
              <c:strCache>
                <c:ptCount val="1"/>
                <c:pt idx="0">
                  <c:v>Boats/dredges</c:v>
                </c:pt>
              </c:strCache>
            </c:strRef>
          </c:tx>
          <c:spPr>
            <a:ln w="63500">
              <a:solidFill>
                <a:srgbClr val="FF0000"/>
              </a:solidFill>
              <a:prstDash val="solid"/>
            </a:ln>
          </c:spPr>
          <c:marker>
            <c:symbol val="triangle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Sheet1!$A$128:$A$139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Sheet1!$B$128:$B$139</c:f>
              <c:numCache>
                <c:formatCode>General</c:formatCode>
                <c:ptCount val="12"/>
                <c:pt idx="0">
                  <c:v>7</c:v>
                </c:pt>
                <c:pt idx="1">
                  <c:v>21</c:v>
                </c:pt>
                <c:pt idx="2">
                  <c:v>29</c:v>
                </c:pt>
                <c:pt idx="3">
                  <c:v>47</c:v>
                </c:pt>
                <c:pt idx="4">
                  <c:v>66</c:v>
                </c:pt>
                <c:pt idx="5">
                  <c:v>74</c:v>
                </c:pt>
                <c:pt idx="6">
                  <c:v>87</c:v>
                </c:pt>
                <c:pt idx="7">
                  <c:v>93</c:v>
                </c:pt>
                <c:pt idx="8">
                  <c:v>97</c:v>
                </c:pt>
                <c:pt idx="9">
                  <c:v>103</c:v>
                </c:pt>
                <c:pt idx="10">
                  <c:v>109</c:v>
                </c:pt>
                <c:pt idx="11">
                  <c:v>113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F9-7A43-9449-0D36AC55F0D0}"/>
            </c:ext>
          </c:extLst>
        </c:ser>
        <c:ser>
          <c:idx val="3"/>
          <c:order val="1"/>
          <c:tx>
            <c:strRef>
              <c:f>Sheet1!$A$112</c:f>
              <c:strCache>
                <c:ptCount val="1"/>
                <c:pt idx="0">
                  <c:v>GPS As Applied Mapping on hose systems</c:v>
                </c:pt>
              </c:strCache>
            </c:strRef>
          </c:tx>
          <c:spPr>
            <a:ln w="63500">
              <a:solidFill>
                <a:srgbClr val="00FFFF"/>
              </a:solidFill>
              <a:prstDash val="solid"/>
            </a:ln>
          </c:spPr>
          <c:marker>
            <c:symbol val="x"/>
            <c:size val="9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0EF9-7A43-9449-0D36AC55F0D0}"/>
              </c:ext>
            </c:extLst>
          </c:dPt>
          <c:dPt>
            <c:idx val="2"/>
            <c:bubble3D val="0"/>
            <c:spPr>
              <a:ln w="63500" cmpd="sng">
                <a:solidFill>
                  <a:srgbClr val="00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0EF9-7A43-9449-0D36AC55F0D0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4-0EF9-7A43-9449-0D36AC55F0D0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5-0EF9-7A43-9449-0D36AC55F0D0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6-0EF9-7A43-9449-0D36AC55F0D0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7-0EF9-7A43-9449-0D36AC55F0D0}"/>
              </c:ext>
            </c:extLst>
          </c:dPt>
          <c:cat>
            <c:numRef>
              <c:f>Sheet1!$A$128:$A$139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Sheet1!$B$113:$B$125</c:f>
              <c:numCache>
                <c:formatCode>General</c:formatCode>
                <c:ptCount val="13"/>
                <c:pt idx="0">
                  <c:v>6</c:v>
                </c:pt>
                <c:pt idx="1">
                  <c:v>14</c:v>
                </c:pt>
                <c:pt idx="2">
                  <c:v>23</c:v>
                </c:pt>
                <c:pt idx="3">
                  <c:v>25</c:v>
                </c:pt>
                <c:pt idx="4">
                  <c:v>28</c:v>
                </c:pt>
                <c:pt idx="5">
                  <c:v>29</c:v>
                </c:pt>
                <c:pt idx="6">
                  <c:v>37</c:v>
                </c:pt>
                <c:pt idx="7">
                  <c:v>47</c:v>
                </c:pt>
                <c:pt idx="8">
                  <c:v>53</c:v>
                </c:pt>
                <c:pt idx="9">
                  <c:v>59</c:v>
                </c:pt>
                <c:pt idx="10">
                  <c:v>57</c:v>
                </c:pt>
                <c:pt idx="11">
                  <c:v>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EF9-7A43-9449-0D36AC55F0D0}"/>
            </c:ext>
          </c:extLst>
        </c:ser>
        <c:ser>
          <c:idx val="0"/>
          <c:order val="2"/>
          <c:tx>
            <c:strRef>
              <c:f>Sheet1!$G$36</c:f>
              <c:strCache>
                <c:ptCount val="1"/>
                <c:pt idx="0">
                  <c:v>Hose systems w/Low Disturbance Injectors</c:v>
                </c:pt>
              </c:strCache>
            </c:strRef>
          </c:tx>
          <c:spPr>
            <a:ln w="63500"/>
          </c:spPr>
          <c:cat>
            <c:numRef>
              <c:f>Sheet1!$A$128:$A$139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Sheet1!$G$45:$G$57</c:f>
              <c:numCache>
                <c:formatCode>General</c:formatCode>
                <c:ptCount val="13"/>
                <c:pt idx="6">
                  <c:v>6</c:v>
                </c:pt>
                <c:pt idx="7">
                  <c:v>13</c:v>
                </c:pt>
                <c:pt idx="8">
                  <c:v>18</c:v>
                </c:pt>
                <c:pt idx="9">
                  <c:v>19</c:v>
                </c:pt>
                <c:pt idx="10">
                  <c:v>23</c:v>
                </c:pt>
                <c:pt idx="11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0EF9-7A43-9449-0D36AC55F0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4882672"/>
        <c:axId val="1885560448"/>
      </c:lineChart>
      <c:catAx>
        <c:axId val="1884882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85560448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88556044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84882672"/>
        <c:crossesAt val="1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t"/>
      <c:legendEntry>
        <c:idx val="1"/>
        <c:txPr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5.7124848369251101E-2"/>
          <c:y val="7.1378546274680502E-2"/>
          <c:w val="0.46275353672302777"/>
          <c:h val="0.1898095389819707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845BC-2B68-4758-95DF-31C3A2E1A60B}" type="datetimeFigureOut">
              <a:rPr lang="en-US" smtClean="0"/>
              <a:t>9/11/23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5B113-4FF0-4732-A2DF-B5835891DB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9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5B113-4FF0-4732-A2DF-B5835891DB4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554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5B113-4FF0-4732-A2DF-B5835891DB4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553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5B113-4FF0-4732-A2DF-B5835891DB4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191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5B113-4FF0-4732-A2DF-B5835891DB4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820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5B113-4FF0-4732-A2DF-B5835891DB4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015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5B113-4FF0-4732-A2DF-B5835891DB4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852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5B113-4FF0-4732-A2DF-B5835891DB4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509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5B113-4FF0-4732-A2DF-B5835891DB4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98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5B113-4FF0-4732-A2DF-B5835891DB4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29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5B113-4FF0-4732-A2DF-B5835891DB4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668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5B113-4FF0-4732-A2DF-B5835891DB4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758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5B113-4FF0-4732-A2DF-B5835891DB4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579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5B113-4FF0-4732-A2DF-B5835891DB4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345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5B113-4FF0-4732-A2DF-B5835891DB4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133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56863-21E2-6746-BB69-F7FB34434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BBC12-5D7D-0040-B549-898E1DD8B9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F8E38-54B7-E546-A7BE-107561FA4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067F-AE98-BC40-9978-054878417D4C}" type="datetimeFigureOut">
              <a:rPr lang="en-US" smtClean="0"/>
              <a:t>9/11/23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8C428-454D-5A4B-9B22-AE09362F2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B34CF-6EB9-DE41-89B1-1B8061CA8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E84D-7306-B045-8F70-1520070523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868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5415C-36C5-DD40-938A-3A85D714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0EE65D-5465-9E44-B5BA-3A0992E38C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2043C-7DA5-8D4D-ABB4-F44F68138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067F-AE98-BC40-9978-054878417D4C}" type="datetimeFigureOut">
              <a:rPr lang="en-US" smtClean="0"/>
              <a:t>9/11/23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4420F-6D11-AD42-8770-30064611C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95BD1-6401-2D46-9C98-78C932A0E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E84D-7306-B045-8F70-1520070523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073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CA332E-F094-854B-82AC-105DFFA15D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3890F6-CFDA-6346-9798-83932D081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04469-9EE5-E24A-8B07-1DE580CDD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067F-AE98-BC40-9978-054878417D4C}" type="datetimeFigureOut">
              <a:rPr lang="en-US" smtClean="0"/>
              <a:t>9/11/23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39E2E-FE96-7845-A75D-A09BB97E9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9A6D6-A098-7047-8A47-BFB91EE0D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E84D-7306-B045-8F70-1520070523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260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9B4CE-4108-EA49-B105-4718B5C73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5B22D-1A65-F245-B6CA-5904E5A49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AFD05-E63F-6E43-BF51-FDDA4A0ED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067F-AE98-BC40-9978-054878417D4C}" type="datetimeFigureOut">
              <a:rPr lang="en-US" smtClean="0"/>
              <a:t>9/11/23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F6DA7-0829-544E-8E63-EE835474E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703DD-6259-2842-BA5E-9F1A9E28D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E84D-7306-B045-8F70-1520070523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48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DE3B4-DCAB-FB47-992B-7C4798CE8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612C4-A04F-5948-A653-D287085DC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C9920-F44A-7E4A-9DD7-B5FA9453A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067F-AE98-BC40-9978-054878417D4C}" type="datetimeFigureOut">
              <a:rPr lang="en-US" smtClean="0"/>
              <a:t>9/11/23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F4A3B-F844-7849-8E74-521C7F0E5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B8C13-2075-7C41-96B6-64D6AC7B3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E84D-7306-B045-8F70-1520070523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447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F62EF-15E9-B84C-AF34-C87480EA7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ED57D-2BD0-DB47-A1FD-F5891CD06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C563ED-BB37-0644-BCE5-03E7277E0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EE4338-2DB4-1749-806E-AD4DF3E6D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067F-AE98-BC40-9978-054878417D4C}" type="datetimeFigureOut">
              <a:rPr lang="en-US" smtClean="0"/>
              <a:t>9/11/23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F3C547-ADE3-CA4D-89D9-4744FE86E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36EE2-E420-BE4D-AF9B-3C317079B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E84D-7306-B045-8F70-1520070523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241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F2A2C-621F-4645-B78D-6FDDD7586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E83F3A-989A-D44A-A72F-F1B2B1226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F03022-6D7E-DB4E-8A39-6ADEC945B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060197-86CE-C949-98F9-6B313946ED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8A72E0-C543-3341-A7B3-AEE01BE913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54FD95-AE97-BA47-B7A0-57A784E4C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067F-AE98-BC40-9978-054878417D4C}" type="datetimeFigureOut">
              <a:rPr lang="en-US" smtClean="0"/>
              <a:t>9/11/23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CD5D97-76B6-BE4A-B52D-03BB9E022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6A3E2C-EAA7-8E4B-938C-31EF0B700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E84D-7306-B045-8F70-1520070523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345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0CC7A-D786-5F47-A765-E710DFA4F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AB254B-14C1-A74B-A2EE-5AC7D95C2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067F-AE98-BC40-9978-054878417D4C}" type="datetimeFigureOut">
              <a:rPr lang="en-US" smtClean="0"/>
              <a:t>9/11/23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B3B071-871A-3940-833D-B4C0CFC04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6A8771-F040-594D-9EBD-3330E99D7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E84D-7306-B045-8F70-1520070523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29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CE2D8E-5049-1C41-9FEE-695DD4EA8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067F-AE98-BC40-9978-054878417D4C}" type="datetimeFigureOut">
              <a:rPr lang="en-US" smtClean="0"/>
              <a:t>9/11/23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0BE0CA-5C07-4749-8C7E-83A929A31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7F93B-11D3-9045-9919-C0A148551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E84D-7306-B045-8F70-1520070523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00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E097C-A31C-9D4F-A9BE-B8A857873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11D1A-C134-344F-BFCE-07F8A57F3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7AB41F-AD86-2441-9189-D39810874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347A16-42B8-2347-9204-E9BB33D58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067F-AE98-BC40-9978-054878417D4C}" type="datetimeFigureOut">
              <a:rPr lang="en-US" smtClean="0"/>
              <a:t>9/11/23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B2781-46DC-9948-B534-040F8C804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04B373-A539-4940-8FCB-F0B77FAAD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E84D-7306-B045-8F70-1520070523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076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F1C9F-E263-0B4A-A17E-687F99C7F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36799F-DF7F-9D40-91ED-EE33576616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FEB06A-0E14-6744-8189-60C5BF624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83A58D-61FF-5242-8F5E-B80D8A962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067F-AE98-BC40-9978-054878417D4C}" type="datetimeFigureOut">
              <a:rPr lang="en-US" smtClean="0"/>
              <a:t>9/11/23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E6D24-E4DA-6145-A805-BEE51AE8E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85611D-7B28-124D-8899-2717811B8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E84D-7306-B045-8F70-1520070523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24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A9D335-B64C-9F4F-89E4-EB7C70EE0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9C004-1585-EE4C-8F64-C589BE6DB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0F69D-BEC9-024C-A1D3-247A10E203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7067F-AE98-BC40-9978-054878417D4C}" type="datetimeFigureOut">
              <a:rPr lang="en-US" smtClean="0"/>
              <a:t>9/11/23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D6686-5735-5F4B-B39F-D17FDDE1B1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1350D-AC7D-B046-B81A-8A558E019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1E84D-7306-B045-8F70-1520070523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1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cid:image001.png@01D61977.6BD7B67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cid:image001.png@01D61977.6BD7B670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cid:image001.png@01D61977.6BD7B670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cid:image001.png@01D61977.6BD7B670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cid:image001.png@01D61977.6BD7B670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cid:image001.png@01D61977.6BD7B670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cid:image001.png@01D61977.6BD7B670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cid:image001.png@01D61977.6BD7B670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cid:image001.png@01D61977.6BD7B670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cid:image001.png@01D61977.6BD7B670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cid:image001.png@01D61977.6BD7B670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cid:image001.png@01D61977.6BD7B670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cid:image001.png@01D61977.6BD7B670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cid:image001.png@01D61977.6BD7B670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0A838D4-480A-401E-A421-82CA3818E2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0856" y="-394611"/>
            <a:ext cx="5376676" cy="5672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/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89E15B92-C9CC-144C-B8DE-F54750C57EEB}"/>
              </a:ext>
            </a:extLst>
          </p:cNvPr>
          <p:cNvSpPr/>
          <p:nvPr/>
        </p:nvSpPr>
        <p:spPr>
          <a:xfrm>
            <a:off x="-18288" y="-2427"/>
            <a:ext cx="12254947" cy="6887817"/>
          </a:xfrm>
          <a:custGeom>
            <a:avLst/>
            <a:gdLst>
              <a:gd name="connsiteX0" fmla="*/ 9939 w 12254947"/>
              <a:gd name="connsiteY0" fmla="*/ 0 h 6887817"/>
              <a:gd name="connsiteX1" fmla="*/ 5893904 w 12254947"/>
              <a:gd name="connsiteY1" fmla="*/ 0 h 6887817"/>
              <a:gd name="connsiteX2" fmla="*/ 12254947 w 12254947"/>
              <a:gd name="connsiteY2" fmla="*/ 6361043 h 6887817"/>
              <a:gd name="connsiteX3" fmla="*/ 12245008 w 12254947"/>
              <a:gd name="connsiteY3" fmla="*/ 6887817 h 6887817"/>
              <a:gd name="connsiteX4" fmla="*/ 0 w 12254947"/>
              <a:gd name="connsiteY4" fmla="*/ 6887817 h 6887817"/>
              <a:gd name="connsiteX5" fmla="*/ 9939 w 12254947"/>
              <a:gd name="connsiteY5" fmla="*/ 0 h 688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54947" h="6887817">
                <a:moveTo>
                  <a:pt x="9939" y="0"/>
                </a:moveTo>
                <a:lnTo>
                  <a:pt x="5893904" y="0"/>
                </a:lnTo>
                <a:lnTo>
                  <a:pt x="12254947" y="6361043"/>
                </a:lnTo>
                <a:lnTo>
                  <a:pt x="12245008" y="6887817"/>
                </a:lnTo>
                <a:lnTo>
                  <a:pt x="0" y="6887817"/>
                </a:lnTo>
                <a:lnTo>
                  <a:pt x="9939" y="0"/>
                </a:lnTo>
                <a:close/>
              </a:path>
            </a:pathLst>
          </a:custGeom>
          <a:solidFill>
            <a:srgbClr val="C505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C6DAA03-A7F5-3146-B5E7-85C9E07CA667}"/>
              </a:ext>
            </a:extLst>
          </p:cNvPr>
          <p:cNvGrpSpPr/>
          <p:nvPr/>
        </p:nvGrpSpPr>
        <p:grpSpPr>
          <a:xfrm>
            <a:off x="7298910" y="-733839"/>
            <a:ext cx="6227971" cy="10103336"/>
            <a:chOff x="7298910" y="-733839"/>
            <a:chExt cx="6227971" cy="1010333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81F7ADC-C1E2-D240-908E-F6E57D124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700000">
              <a:off x="5362160" y="1202911"/>
              <a:ext cx="4191000" cy="3175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7202859-1C6A-8041-B514-0D7E1182E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700000">
              <a:off x="8317395" y="4158146"/>
              <a:ext cx="4191000" cy="3175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5651DED-6C59-0C46-91F8-241AD00FE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700000">
              <a:off x="11272631" y="7115247"/>
              <a:ext cx="4191000" cy="3175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981DA5C-B2B3-594A-A02F-3951804F102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474" y="5316509"/>
            <a:ext cx="4406102" cy="141327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DB40CC1-3802-45E5-9A3E-779C180F3512}"/>
              </a:ext>
            </a:extLst>
          </p:cNvPr>
          <p:cNvSpPr txBox="1">
            <a:spLocks noChangeAspect="1"/>
          </p:cNvSpPr>
          <p:nvPr/>
        </p:nvSpPr>
        <p:spPr>
          <a:xfrm>
            <a:off x="269189" y="873659"/>
            <a:ext cx="8549710" cy="10912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1" i="1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State of the Industry</a:t>
            </a:r>
          </a:p>
          <a:p>
            <a:r>
              <a:rPr lang="en-US" sz="2000" b="1" i="1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Equipment trends and usage in Wisconsin’s</a:t>
            </a:r>
          </a:p>
          <a:p>
            <a:r>
              <a:rPr lang="en-US" sz="2000" b="1" i="1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custom manure application industry</a:t>
            </a:r>
          </a:p>
          <a:p>
            <a:endParaRPr lang="en-US" sz="2000" b="1" i="1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endParaRPr lang="en-US" sz="2000" b="1" i="1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endParaRPr lang="en-US" sz="2000" b="1" i="1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r>
              <a:rPr lang="en-US" sz="2000" b="1" i="1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Kevin </a:t>
            </a:r>
            <a:r>
              <a:rPr lang="en-US" sz="2000" b="1" i="1" dirty="0" err="1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Erb</a:t>
            </a:r>
            <a:endParaRPr lang="en-US" sz="2000" b="1" i="1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r>
              <a:rPr lang="en-US" sz="2000" b="1" i="1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Jerry Clark</a:t>
            </a:r>
          </a:p>
          <a:p>
            <a:r>
              <a:rPr lang="en-US" sz="2000" b="1" i="1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Richard </a:t>
            </a:r>
            <a:r>
              <a:rPr lang="en-US" sz="2000" b="1" i="1" dirty="0" err="1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Halopka</a:t>
            </a:r>
            <a:endParaRPr lang="en-US" sz="2000" b="1" i="1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r>
              <a:rPr lang="en-US" sz="2800" b="1" i="1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University of Wisconsin, Madison, Division of Extension</a:t>
            </a:r>
          </a:p>
          <a:p>
            <a:endParaRPr lang="en-US" sz="2000" b="1" i="1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endParaRPr lang="en-US" sz="2000" b="1" i="1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endParaRPr lang="en-US" sz="4800" b="1" i="1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CC6E2E6-0DFA-4541-8144-FEAE1E0F2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27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AFCA57C5-8B13-C54B-9695-3AF6B4598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2034" y="5557857"/>
            <a:ext cx="4059966" cy="10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24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37AB172-5AEE-45D1-87EC-E325D8946F24}"/>
              </a:ext>
            </a:extLst>
          </p:cNvPr>
          <p:cNvSpPr/>
          <p:nvPr/>
        </p:nvSpPr>
        <p:spPr>
          <a:xfrm>
            <a:off x="0" y="5990896"/>
            <a:ext cx="12192001" cy="867104"/>
          </a:xfrm>
          <a:prstGeom prst="rect">
            <a:avLst/>
          </a:prstGeom>
          <a:solidFill>
            <a:srgbClr val="C42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1E2187B-C91C-48E8-87B5-93E60DDC62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7301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0C86FF-B5AB-4DA8-94C8-6E4D36229F4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526" y="6213200"/>
            <a:ext cx="1728180" cy="473948"/>
          </a:xfrm>
          <a:prstGeom prst="rect">
            <a:avLst/>
          </a:prstGeom>
        </p:spPr>
      </p:pic>
      <p:pic>
        <p:nvPicPr>
          <p:cNvPr id="9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5CD92631-3801-C941-925F-E19A692F7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r:link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11"/>
          <a:stretch>
            <a:fillRect/>
          </a:stretch>
        </p:blipFill>
        <p:spPr bwMode="auto">
          <a:xfrm>
            <a:off x="5386465" y="5990895"/>
            <a:ext cx="3402767" cy="8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4D1E7D-6970-8C4F-B6AC-D51DB929139F}"/>
              </a:ext>
            </a:extLst>
          </p:cNvPr>
          <p:cNvSpPr txBox="1"/>
          <p:nvPr/>
        </p:nvSpPr>
        <p:spPr>
          <a:xfrm>
            <a:off x="308758" y="72664"/>
            <a:ext cx="11447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</a:rPr>
              <a:t>Solid Spreaders – tractor and truck mounted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0198908"/>
              </p:ext>
            </p:extLst>
          </p:nvPr>
        </p:nvGraphicFramePr>
        <p:xfrm>
          <a:off x="1083212" y="730103"/>
          <a:ext cx="10536702" cy="6127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354501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37AB172-5AEE-45D1-87EC-E325D8946F24}"/>
              </a:ext>
            </a:extLst>
          </p:cNvPr>
          <p:cNvSpPr/>
          <p:nvPr/>
        </p:nvSpPr>
        <p:spPr>
          <a:xfrm>
            <a:off x="0" y="5990896"/>
            <a:ext cx="12192001" cy="867104"/>
          </a:xfrm>
          <a:prstGeom prst="rect">
            <a:avLst/>
          </a:prstGeom>
          <a:solidFill>
            <a:srgbClr val="C42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1E2187B-C91C-48E8-87B5-93E60DDC62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7301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0C86FF-B5AB-4DA8-94C8-6E4D36229F4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526" y="6213200"/>
            <a:ext cx="1728180" cy="473948"/>
          </a:xfrm>
          <a:prstGeom prst="rect">
            <a:avLst/>
          </a:prstGeom>
        </p:spPr>
      </p:pic>
      <p:pic>
        <p:nvPicPr>
          <p:cNvPr id="9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5CD92631-3801-C941-925F-E19A692F7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r:link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11"/>
          <a:stretch>
            <a:fillRect/>
          </a:stretch>
        </p:blipFill>
        <p:spPr bwMode="auto">
          <a:xfrm>
            <a:off x="5386465" y="5990895"/>
            <a:ext cx="3402767" cy="8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4D1E7D-6970-8C4F-B6AC-D51DB929139F}"/>
              </a:ext>
            </a:extLst>
          </p:cNvPr>
          <p:cNvSpPr txBox="1"/>
          <p:nvPr/>
        </p:nvSpPr>
        <p:spPr>
          <a:xfrm>
            <a:off x="308758" y="72664"/>
            <a:ext cx="11447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</a:rPr>
              <a:t>Solid Spreaders – tractor and truck mounted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2A0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406265"/>
              </p:ext>
            </p:extLst>
          </p:nvPr>
        </p:nvGraphicFramePr>
        <p:xfrm>
          <a:off x="942536" y="957580"/>
          <a:ext cx="11957538" cy="5900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34514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37AB172-5AEE-45D1-87EC-E325D8946F24}"/>
              </a:ext>
            </a:extLst>
          </p:cNvPr>
          <p:cNvSpPr/>
          <p:nvPr/>
        </p:nvSpPr>
        <p:spPr>
          <a:xfrm>
            <a:off x="0" y="5990896"/>
            <a:ext cx="12192001" cy="867104"/>
          </a:xfrm>
          <a:prstGeom prst="rect">
            <a:avLst/>
          </a:prstGeom>
          <a:solidFill>
            <a:srgbClr val="C42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1E2187B-C91C-48E8-87B5-93E60DDC62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7301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0C86FF-B5AB-4DA8-94C8-6E4D36229F4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526" y="6213200"/>
            <a:ext cx="1728180" cy="473948"/>
          </a:xfrm>
          <a:prstGeom prst="rect">
            <a:avLst/>
          </a:prstGeom>
        </p:spPr>
      </p:pic>
      <p:pic>
        <p:nvPicPr>
          <p:cNvPr id="9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5CD92631-3801-C941-925F-E19A692F7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r:link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11"/>
          <a:stretch>
            <a:fillRect/>
          </a:stretch>
        </p:blipFill>
        <p:spPr bwMode="auto">
          <a:xfrm>
            <a:off x="5386465" y="5990895"/>
            <a:ext cx="3402767" cy="8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CA2000-1EBF-41DE-B19C-8E95C06AB8B6}"/>
              </a:ext>
            </a:extLst>
          </p:cNvPr>
          <p:cNvSpPr txBox="1"/>
          <p:nvPr/>
        </p:nvSpPr>
        <p:spPr>
          <a:xfrm>
            <a:off x="1" y="6653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>
                <a:solidFill>
                  <a:schemeClr val="bg2"/>
                </a:solidFill>
              </a:rPr>
              <a:t>Overall trends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F96238-DEC6-BF4A-8C39-8747C7F8A8F1}"/>
              </a:ext>
            </a:extLst>
          </p:cNvPr>
          <p:cNvSpPr txBox="1"/>
          <p:nvPr/>
        </p:nvSpPr>
        <p:spPr>
          <a:xfrm>
            <a:off x="1021278" y="1143000"/>
            <a:ext cx="615240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/>
              <a:t>The industry is adjusting to the labor challenge in agriculture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b="1" dirty="0"/>
              <a:t>More owner/operators with semis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b="1" dirty="0"/>
              <a:t>Larger diameter hoses</a:t>
            </a:r>
          </a:p>
          <a:p>
            <a:endParaRPr lang="en-US" sz="4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339850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37AB172-5AEE-45D1-87EC-E325D8946F24}"/>
              </a:ext>
            </a:extLst>
          </p:cNvPr>
          <p:cNvSpPr/>
          <p:nvPr/>
        </p:nvSpPr>
        <p:spPr>
          <a:xfrm>
            <a:off x="0" y="5990896"/>
            <a:ext cx="12192001" cy="867104"/>
          </a:xfrm>
          <a:prstGeom prst="rect">
            <a:avLst/>
          </a:prstGeom>
          <a:solidFill>
            <a:srgbClr val="C42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1E2187B-C91C-48E8-87B5-93E60DDC62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7301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0C86FF-B5AB-4DA8-94C8-6E4D36229F4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526" y="6213200"/>
            <a:ext cx="1728180" cy="473948"/>
          </a:xfrm>
          <a:prstGeom prst="rect">
            <a:avLst/>
          </a:prstGeom>
        </p:spPr>
      </p:pic>
      <p:pic>
        <p:nvPicPr>
          <p:cNvPr id="9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5CD92631-3801-C941-925F-E19A692F7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r:link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11"/>
          <a:stretch>
            <a:fillRect/>
          </a:stretch>
        </p:blipFill>
        <p:spPr bwMode="auto">
          <a:xfrm>
            <a:off x="5386465" y="5990895"/>
            <a:ext cx="3402767" cy="8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CA2000-1EBF-41DE-B19C-8E95C06AB8B6}"/>
              </a:ext>
            </a:extLst>
          </p:cNvPr>
          <p:cNvSpPr txBox="1"/>
          <p:nvPr/>
        </p:nvSpPr>
        <p:spPr>
          <a:xfrm>
            <a:off x="1" y="6653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>
                <a:solidFill>
                  <a:schemeClr val="bg2"/>
                </a:solidFill>
              </a:rPr>
              <a:t>Technology adoption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F96238-DEC6-BF4A-8C39-8747C7F8A8F1}"/>
              </a:ext>
            </a:extLst>
          </p:cNvPr>
          <p:cNvSpPr txBox="1"/>
          <p:nvPr/>
        </p:nvSpPr>
        <p:spPr>
          <a:xfrm>
            <a:off x="1021277" y="1143000"/>
            <a:ext cx="10190673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/>
              <a:t>Those that save costs (fuel) or labor are more rapidly adopted than those that improve nutrient management implementation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b="1" dirty="0"/>
              <a:t>Adoption of boats, change in hose size, semis for manure transport </a:t>
            </a:r>
            <a:r>
              <a:rPr lang="en-US" sz="4000" b="1" i="1" u="sng" dirty="0"/>
              <a:t>vs</a:t>
            </a:r>
            <a:r>
              <a:rPr lang="en-US" sz="4000" b="1" dirty="0"/>
              <a:t>. low disturbance injectors and nutrient sensors</a:t>
            </a:r>
          </a:p>
          <a:p>
            <a:endParaRPr lang="en-US" sz="4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291606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37AB172-5AEE-45D1-87EC-E325D8946F24}"/>
              </a:ext>
            </a:extLst>
          </p:cNvPr>
          <p:cNvSpPr/>
          <p:nvPr/>
        </p:nvSpPr>
        <p:spPr>
          <a:xfrm>
            <a:off x="0" y="5990896"/>
            <a:ext cx="12192001" cy="867104"/>
          </a:xfrm>
          <a:prstGeom prst="rect">
            <a:avLst/>
          </a:prstGeom>
          <a:solidFill>
            <a:srgbClr val="C42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1E2187B-C91C-48E8-87B5-93E60DDC62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7301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0C86FF-B5AB-4DA8-94C8-6E4D36229F4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526" y="6213200"/>
            <a:ext cx="1728180" cy="473948"/>
          </a:xfrm>
          <a:prstGeom prst="rect">
            <a:avLst/>
          </a:prstGeom>
        </p:spPr>
      </p:pic>
      <p:pic>
        <p:nvPicPr>
          <p:cNvPr id="9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5CD92631-3801-C941-925F-E19A692F7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r:link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11"/>
          <a:stretch>
            <a:fillRect/>
          </a:stretch>
        </p:blipFill>
        <p:spPr bwMode="auto">
          <a:xfrm>
            <a:off x="5386465" y="5990895"/>
            <a:ext cx="3402767" cy="8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CA2000-1EBF-41DE-B19C-8E95C06AB8B6}"/>
              </a:ext>
            </a:extLst>
          </p:cNvPr>
          <p:cNvSpPr txBox="1"/>
          <p:nvPr/>
        </p:nvSpPr>
        <p:spPr>
          <a:xfrm>
            <a:off x="1" y="6653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>
                <a:solidFill>
                  <a:schemeClr val="bg2"/>
                </a:solidFill>
              </a:rPr>
              <a:t>Technology adoption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F96238-DEC6-BF4A-8C39-8747C7F8A8F1}"/>
              </a:ext>
            </a:extLst>
          </p:cNvPr>
          <p:cNvSpPr txBox="1"/>
          <p:nvPr/>
        </p:nvSpPr>
        <p:spPr>
          <a:xfrm>
            <a:off x="1021277" y="1143000"/>
            <a:ext cx="1019067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b="1" dirty="0"/>
              <a:t>Technology that benefits both trends midway between (GPS as applied mapping)</a:t>
            </a:r>
          </a:p>
          <a:p>
            <a:endParaRPr lang="en-US" sz="4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859139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37AB172-5AEE-45D1-87EC-E325D8946F24}"/>
              </a:ext>
            </a:extLst>
          </p:cNvPr>
          <p:cNvSpPr/>
          <p:nvPr/>
        </p:nvSpPr>
        <p:spPr>
          <a:xfrm>
            <a:off x="0" y="5990896"/>
            <a:ext cx="12192001" cy="867104"/>
          </a:xfrm>
          <a:prstGeom prst="rect">
            <a:avLst/>
          </a:prstGeom>
          <a:solidFill>
            <a:srgbClr val="C42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1E2187B-C91C-48E8-87B5-93E60DDC62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7301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0C86FF-B5AB-4DA8-94C8-6E4D36229F4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526" y="6213200"/>
            <a:ext cx="1728180" cy="473948"/>
          </a:xfrm>
          <a:prstGeom prst="rect">
            <a:avLst/>
          </a:prstGeom>
        </p:spPr>
      </p:pic>
      <p:pic>
        <p:nvPicPr>
          <p:cNvPr id="9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5CD92631-3801-C941-925F-E19A692F7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r:link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11"/>
          <a:stretch>
            <a:fillRect/>
          </a:stretch>
        </p:blipFill>
        <p:spPr bwMode="auto">
          <a:xfrm>
            <a:off x="5386465" y="5990895"/>
            <a:ext cx="3402767" cy="8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4BAD68-954A-4203-B707-A461A2203734}"/>
              </a:ext>
            </a:extLst>
          </p:cNvPr>
          <p:cNvSpPr txBox="1"/>
          <p:nvPr/>
        </p:nvSpPr>
        <p:spPr>
          <a:xfrm>
            <a:off x="478991" y="1283007"/>
            <a:ext cx="1110734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Extension Team Members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/>
              <a:t>Jerry Clark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/>
              <a:t>Kevin </a:t>
            </a:r>
            <a:r>
              <a:rPr lang="en-US" sz="4000" b="1"/>
              <a:t>Erb</a:t>
            </a:r>
            <a:endParaRPr lang="en-US" sz="4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/>
              <a:t>Richard </a:t>
            </a:r>
            <a:r>
              <a:rPr lang="en-US" sz="4000" b="1" dirty="0" err="1"/>
              <a:t>Halopka</a:t>
            </a:r>
            <a:endParaRPr lang="en-US" sz="4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/>
              <a:t>More than 200 manure applicators in Wisconsin that shared their information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4D1E7D-6970-8C4F-B6AC-D51DB929139F}"/>
              </a:ext>
            </a:extLst>
          </p:cNvPr>
          <p:cNvSpPr txBox="1"/>
          <p:nvPr/>
        </p:nvSpPr>
        <p:spPr>
          <a:xfrm>
            <a:off x="308758" y="72664"/>
            <a:ext cx="11447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962498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37AB172-5AEE-45D1-87EC-E325D8946F24}"/>
              </a:ext>
            </a:extLst>
          </p:cNvPr>
          <p:cNvSpPr/>
          <p:nvPr/>
        </p:nvSpPr>
        <p:spPr>
          <a:xfrm>
            <a:off x="0" y="5990896"/>
            <a:ext cx="12192001" cy="867104"/>
          </a:xfrm>
          <a:prstGeom prst="rect">
            <a:avLst/>
          </a:prstGeom>
          <a:solidFill>
            <a:srgbClr val="C42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1E2187B-C91C-48E8-87B5-93E60DDC62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7301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0C86FF-B5AB-4DA8-94C8-6E4D36229F4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526" y="6213200"/>
            <a:ext cx="1728180" cy="473948"/>
          </a:xfrm>
          <a:prstGeom prst="rect">
            <a:avLst/>
          </a:prstGeom>
        </p:spPr>
      </p:pic>
      <p:pic>
        <p:nvPicPr>
          <p:cNvPr id="9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5CD92631-3801-C941-925F-E19A692F7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r:link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11"/>
          <a:stretch>
            <a:fillRect/>
          </a:stretch>
        </p:blipFill>
        <p:spPr bwMode="auto">
          <a:xfrm>
            <a:off x="5386465" y="5990895"/>
            <a:ext cx="3402767" cy="8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4BAD68-954A-4203-B707-A461A2203734}"/>
              </a:ext>
            </a:extLst>
          </p:cNvPr>
          <p:cNvSpPr txBox="1"/>
          <p:nvPr/>
        </p:nvSpPr>
        <p:spPr>
          <a:xfrm>
            <a:off x="1021278" y="1111397"/>
            <a:ext cx="10735293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Several larger firms downsized or left the industry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/>
              <a:t>21 firms left the industry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b="1" dirty="0"/>
              <a:t>17 closures, 1 family transition and 3 changed owners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/>
              <a:t>13 additional brand new firms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b="1" dirty="0"/>
              <a:t>Many are smaller, semi owner/operators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b="1" dirty="0"/>
              <a:t>5 new ones in 2023 (as of 3/1), most smaller</a:t>
            </a:r>
          </a:p>
          <a:p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4D1E7D-6970-8C4F-B6AC-D51DB929139F}"/>
              </a:ext>
            </a:extLst>
          </p:cNvPr>
          <p:cNvSpPr txBox="1"/>
          <p:nvPr/>
        </p:nvSpPr>
        <p:spPr>
          <a:xfrm>
            <a:off x="308758" y="72664"/>
            <a:ext cx="11447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</a:rPr>
              <a:t>Significant changes in 2022</a:t>
            </a:r>
          </a:p>
        </p:txBody>
      </p:sp>
    </p:spTree>
    <p:extLst>
      <p:ext uri="{BB962C8B-B14F-4D97-AF65-F5344CB8AC3E}">
        <p14:creationId xmlns:p14="http://schemas.microsoft.com/office/powerpoint/2010/main" val="3892554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manure expo 097.JPG">
            <a:extLst>
              <a:ext uri="{FF2B5EF4-FFF2-40B4-BE49-F238E27FC236}">
                <a16:creationId xmlns:a16="http://schemas.microsoft.com/office/drawing/2014/main" id="{8A684619-D294-4F9D-A0E3-550F4FCA16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9" t="1" r="29900" b="1"/>
          <a:stretch/>
        </p:blipFill>
        <p:spPr bwMode="auto">
          <a:xfrm>
            <a:off x="5283200" y="-4482"/>
            <a:ext cx="688782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013791"/>
            <a:ext cx="3942559" cy="583971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x-none" sz="4000" b="1" dirty="0"/>
              <a:t>Entry/Exit Trends</a:t>
            </a:r>
            <a:br>
              <a:rPr lang="en-US" altLang="x-none" sz="4000" b="1" dirty="0"/>
            </a:br>
            <a:br>
              <a:rPr lang="en-US" altLang="x-none" sz="4000" b="1" dirty="0"/>
            </a:br>
            <a:br>
              <a:rPr lang="en-US" altLang="x-none" sz="4000" b="1" dirty="0"/>
            </a:br>
            <a:br>
              <a:rPr lang="en-US" altLang="x-none" sz="4000" b="1" dirty="0"/>
            </a:br>
            <a:br>
              <a:rPr lang="en-US" altLang="x-none" sz="4000" b="1" dirty="0"/>
            </a:br>
            <a:br>
              <a:rPr lang="en-US" altLang="x-none" sz="4000" b="1" dirty="0"/>
            </a:br>
            <a:br>
              <a:rPr lang="en-US" altLang="x-none" sz="4000" b="1" dirty="0"/>
            </a:br>
            <a:br>
              <a:rPr lang="en-US" altLang="x-none" sz="4000" b="1" dirty="0"/>
            </a:br>
            <a:br>
              <a:rPr lang="en-US" altLang="x-none" sz="4000" b="1" dirty="0"/>
            </a:br>
            <a:br>
              <a:rPr lang="en-US" altLang="x-none" sz="4000" b="1" dirty="0"/>
            </a:br>
            <a:endParaRPr lang="en-US" altLang="x-none" sz="4000" b="1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10367C2-EADA-4A89-A5EE-2266EA88DA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087893"/>
              </p:ext>
            </p:extLst>
          </p:nvPr>
        </p:nvGraphicFramePr>
        <p:xfrm>
          <a:off x="737739" y="1981200"/>
          <a:ext cx="5992491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7497">
                  <a:extLst>
                    <a:ext uri="{9D8B030D-6E8A-4147-A177-3AD203B41FA5}">
                      <a16:colId xmlns:a16="http://schemas.microsoft.com/office/drawing/2014/main" val="363108249"/>
                    </a:ext>
                  </a:extLst>
                </a:gridCol>
                <a:gridCol w="1997497">
                  <a:extLst>
                    <a:ext uri="{9D8B030D-6E8A-4147-A177-3AD203B41FA5}">
                      <a16:colId xmlns:a16="http://schemas.microsoft.com/office/drawing/2014/main" val="1153334122"/>
                    </a:ext>
                  </a:extLst>
                </a:gridCol>
                <a:gridCol w="1997497">
                  <a:extLst>
                    <a:ext uri="{9D8B030D-6E8A-4147-A177-3AD203B41FA5}">
                      <a16:colId xmlns:a16="http://schemas.microsoft.com/office/drawing/2014/main" val="634608374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New Firms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Exit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3105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79233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583615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478387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89441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780105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26974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65924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44AE01A-0D59-4B79-7EAA-043C5D1F7622}"/>
              </a:ext>
            </a:extLst>
          </p:cNvPr>
          <p:cNvSpPr txBox="1"/>
          <p:nvPr/>
        </p:nvSpPr>
        <p:spPr>
          <a:xfrm>
            <a:off x="609345" y="6298154"/>
            <a:ext cx="1607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Photo: Cheryl </a:t>
            </a:r>
            <a:r>
              <a:rPr lang="en-US" sz="1200" b="1" dirty="0" err="1"/>
              <a:t>Skjolaas</a:t>
            </a:r>
            <a:endParaRPr lang="en-US" sz="1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2660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37AB172-5AEE-45D1-87EC-E325D8946F24}"/>
              </a:ext>
            </a:extLst>
          </p:cNvPr>
          <p:cNvSpPr/>
          <p:nvPr/>
        </p:nvSpPr>
        <p:spPr>
          <a:xfrm>
            <a:off x="0" y="5990896"/>
            <a:ext cx="12192001" cy="867104"/>
          </a:xfrm>
          <a:prstGeom prst="rect">
            <a:avLst/>
          </a:prstGeom>
          <a:solidFill>
            <a:srgbClr val="C42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1E2187B-C91C-48E8-87B5-93E60DDC62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7301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0C86FF-B5AB-4DA8-94C8-6E4D36229F4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526" y="6213200"/>
            <a:ext cx="1728180" cy="473948"/>
          </a:xfrm>
          <a:prstGeom prst="rect">
            <a:avLst/>
          </a:prstGeom>
        </p:spPr>
      </p:pic>
      <p:pic>
        <p:nvPicPr>
          <p:cNvPr id="9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5CD92631-3801-C941-925F-E19A692F7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r:link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11"/>
          <a:stretch>
            <a:fillRect/>
          </a:stretch>
        </p:blipFill>
        <p:spPr bwMode="auto">
          <a:xfrm>
            <a:off x="5386465" y="5990895"/>
            <a:ext cx="3402767" cy="8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4BAD68-954A-4203-B707-A461A2203734}"/>
              </a:ext>
            </a:extLst>
          </p:cNvPr>
          <p:cNvSpPr txBox="1"/>
          <p:nvPr/>
        </p:nvSpPr>
        <p:spPr>
          <a:xfrm>
            <a:off x="1021278" y="1111397"/>
            <a:ext cx="1073529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Move from firms owning semis/tankers to partnering with owner/operators (o/o) due to shortage of qualified CDL drivers for seasonal ag operations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b="1" dirty="0"/>
              <a:t>Larger firms maintain lists of 10-40 o/o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b="1" dirty="0"/>
              <a:t>Farms owning tankers, partnering with o/o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b="1" dirty="0"/>
              <a:t>Change evident in semi trends</a:t>
            </a:r>
            <a:endParaRPr lang="en-US" sz="4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4D1E7D-6970-8C4F-B6AC-D51DB929139F}"/>
              </a:ext>
            </a:extLst>
          </p:cNvPr>
          <p:cNvSpPr txBox="1"/>
          <p:nvPr/>
        </p:nvSpPr>
        <p:spPr>
          <a:xfrm>
            <a:off x="308758" y="72664"/>
            <a:ext cx="11447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</a:rPr>
              <a:t>Significant changes in 2022</a:t>
            </a:r>
          </a:p>
        </p:txBody>
      </p:sp>
    </p:spTree>
    <p:extLst>
      <p:ext uri="{BB962C8B-B14F-4D97-AF65-F5344CB8AC3E}">
        <p14:creationId xmlns:p14="http://schemas.microsoft.com/office/powerpoint/2010/main" val="1591473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37AB172-5AEE-45D1-87EC-E325D8946F24}"/>
              </a:ext>
            </a:extLst>
          </p:cNvPr>
          <p:cNvSpPr/>
          <p:nvPr/>
        </p:nvSpPr>
        <p:spPr>
          <a:xfrm>
            <a:off x="0" y="5990896"/>
            <a:ext cx="12192001" cy="867104"/>
          </a:xfrm>
          <a:prstGeom prst="rect">
            <a:avLst/>
          </a:prstGeom>
          <a:solidFill>
            <a:srgbClr val="C42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1E2187B-C91C-48E8-87B5-93E60DDC62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7301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0C86FF-B5AB-4DA8-94C8-6E4D36229F4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526" y="6213200"/>
            <a:ext cx="1728180" cy="473948"/>
          </a:xfrm>
          <a:prstGeom prst="rect">
            <a:avLst/>
          </a:prstGeom>
        </p:spPr>
      </p:pic>
      <p:pic>
        <p:nvPicPr>
          <p:cNvPr id="9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5CD92631-3801-C941-925F-E19A692F7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r:link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11"/>
          <a:stretch>
            <a:fillRect/>
          </a:stretch>
        </p:blipFill>
        <p:spPr bwMode="auto">
          <a:xfrm>
            <a:off x="5386465" y="5990895"/>
            <a:ext cx="3402767" cy="8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4D1E7D-6970-8C4F-B6AC-D51DB929139F}"/>
              </a:ext>
            </a:extLst>
          </p:cNvPr>
          <p:cNvSpPr txBox="1"/>
          <p:nvPr/>
        </p:nvSpPr>
        <p:spPr>
          <a:xfrm>
            <a:off x="308758" y="72664"/>
            <a:ext cx="11447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</a:rPr>
              <a:t>Semis, trucks, tractor tankers and semi tankers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280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3626293"/>
              </p:ext>
            </p:extLst>
          </p:nvPr>
        </p:nvGraphicFramePr>
        <p:xfrm>
          <a:off x="437925" y="802768"/>
          <a:ext cx="11316149" cy="6127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191858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37AB172-5AEE-45D1-87EC-E325D8946F24}"/>
              </a:ext>
            </a:extLst>
          </p:cNvPr>
          <p:cNvSpPr/>
          <p:nvPr/>
        </p:nvSpPr>
        <p:spPr>
          <a:xfrm>
            <a:off x="0" y="5990896"/>
            <a:ext cx="12192001" cy="867104"/>
          </a:xfrm>
          <a:prstGeom prst="rect">
            <a:avLst/>
          </a:prstGeom>
          <a:solidFill>
            <a:srgbClr val="C42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1E2187B-C91C-48E8-87B5-93E60DDC62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7301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0C86FF-B5AB-4DA8-94C8-6E4D36229F4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526" y="6213200"/>
            <a:ext cx="1728180" cy="473948"/>
          </a:xfrm>
          <a:prstGeom prst="rect">
            <a:avLst/>
          </a:prstGeom>
        </p:spPr>
      </p:pic>
      <p:pic>
        <p:nvPicPr>
          <p:cNvPr id="9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5CD92631-3801-C941-925F-E19A692F7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r:link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11"/>
          <a:stretch>
            <a:fillRect/>
          </a:stretch>
        </p:blipFill>
        <p:spPr bwMode="auto">
          <a:xfrm>
            <a:off x="5386465" y="5990895"/>
            <a:ext cx="3402767" cy="8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4D1E7D-6970-8C4F-B6AC-D51DB929139F}"/>
              </a:ext>
            </a:extLst>
          </p:cNvPr>
          <p:cNvSpPr txBox="1"/>
          <p:nvPr/>
        </p:nvSpPr>
        <p:spPr>
          <a:xfrm>
            <a:off x="308758" y="72664"/>
            <a:ext cx="11447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</a:rPr>
              <a:t>Equipment Trends – Dragline hose size (miles)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640"/>
              </p:ext>
            </p:extLst>
          </p:nvPr>
        </p:nvGraphicFramePr>
        <p:xfrm>
          <a:off x="961026" y="730103"/>
          <a:ext cx="10393680" cy="6950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255055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37AB172-5AEE-45D1-87EC-E325D8946F24}"/>
              </a:ext>
            </a:extLst>
          </p:cNvPr>
          <p:cNvSpPr/>
          <p:nvPr/>
        </p:nvSpPr>
        <p:spPr>
          <a:xfrm>
            <a:off x="0" y="5990896"/>
            <a:ext cx="12192001" cy="867104"/>
          </a:xfrm>
          <a:prstGeom prst="rect">
            <a:avLst/>
          </a:prstGeom>
          <a:solidFill>
            <a:srgbClr val="C42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1E2187B-C91C-48E8-87B5-93E60DDC62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7301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0C86FF-B5AB-4DA8-94C8-6E4D36229F4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526" y="6213200"/>
            <a:ext cx="1728180" cy="473948"/>
          </a:xfrm>
          <a:prstGeom prst="rect">
            <a:avLst/>
          </a:prstGeom>
        </p:spPr>
      </p:pic>
      <p:pic>
        <p:nvPicPr>
          <p:cNvPr id="9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5CD92631-3801-C941-925F-E19A692F7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r:link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11"/>
          <a:stretch>
            <a:fillRect/>
          </a:stretch>
        </p:blipFill>
        <p:spPr bwMode="auto">
          <a:xfrm>
            <a:off x="5386465" y="5990895"/>
            <a:ext cx="3402767" cy="8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4D1E7D-6970-8C4F-B6AC-D51DB929139F}"/>
              </a:ext>
            </a:extLst>
          </p:cNvPr>
          <p:cNvSpPr txBox="1"/>
          <p:nvPr/>
        </p:nvSpPr>
        <p:spPr>
          <a:xfrm>
            <a:off x="308758" y="72664"/>
            <a:ext cx="11447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</a:rPr>
              <a:t>Equipment Trends – Dragline hose (total miles)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955E749-9072-C140-AF3D-CBF4ED78D1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1774285"/>
              </p:ext>
            </p:extLst>
          </p:nvPr>
        </p:nvGraphicFramePr>
        <p:xfrm>
          <a:off x="1317811" y="802768"/>
          <a:ext cx="9897036" cy="6055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250220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37AB172-5AEE-45D1-87EC-E325D8946F24}"/>
              </a:ext>
            </a:extLst>
          </p:cNvPr>
          <p:cNvSpPr/>
          <p:nvPr/>
        </p:nvSpPr>
        <p:spPr>
          <a:xfrm>
            <a:off x="0" y="5990896"/>
            <a:ext cx="12192001" cy="867104"/>
          </a:xfrm>
          <a:prstGeom prst="rect">
            <a:avLst/>
          </a:prstGeom>
          <a:solidFill>
            <a:srgbClr val="C42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1E2187B-C91C-48E8-87B5-93E60DDC62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7301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0C86FF-B5AB-4DA8-94C8-6E4D36229F4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526" y="6213200"/>
            <a:ext cx="1728180" cy="473948"/>
          </a:xfrm>
          <a:prstGeom prst="rect">
            <a:avLst/>
          </a:prstGeom>
        </p:spPr>
      </p:pic>
      <p:pic>
        <p:nvPicPr>
          <p:cNvPr id="9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5CD92631-3801-C941-925F-E19A692F7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r:link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11"/>
          <a:stretch>
            <a:fillRect/>
          </a:stretch>
        </p:blipFill>
        <p:spPr bwMode="auto">
          <a:xfrm>
            <a:off x="5386465" y="5990895"/>
            <a:ext cx="3402767" cy="8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4D1E7D-6970-8C4F-B6AC-D51DB929139F}"/>
              </a:ext>
            </a:extLst>
          </p:cNvPr>
          <p:cNvSpPr txBox="1"/>
          <p:nvPr/>
        </p:nvSpPr>
        <p:spPr>
          <a:xfrm>
            <a:off x="308758" y="72664"/>
            <a:ext cx="11447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</a:rPr>
              <a:t>Technology: GPS as-applied mapping usage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285D8AE-2FEF-5F49-8CEF-2FC4D9A7CA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622056"/>
              </p:ext>
            </p:extLst>
          </p:nvPr>
        </p:nvGraphicFramePr>
        <p:xfrm>
          <a:off x="1008529" y="730103"/>
          <a:ext cx="10346177" cy="622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588889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37AB172-5AEE-45D1-87EC-E325D8946F24}"/>
              </a:ext>
            </a:extLst>
          </p:cNvPr>
          <p:cNvSpPr/>
          <p:nvPr/>
        </p:nvSpPr>
        <p:spPr>
          <a:xfrm>
            <a:off x="0" y="5990896"/>
            <a:ext cx="12192001" cy="867104"/>
          </a:xfrm>
          <a:prstGeom prst="rect">
            <a:avLst/>
          </a:prstGeom>
          <a:solidFill>
            <a:srgbClr val="C42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1E2187B-C91C-48E8-87B5-93E60DDC62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7301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0C86FF-B5AB-4DA8-94C8-6E4D36229F4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526" y="6213200"/>
            <a:ext cx="1728180" cy="473948"/>
          </a:xfrm>
          <a:prstGeom prst="rect">
            <a:avLst/>
          </a:prstGeom>
        </p:spPr>
      </p:pic>
      <p:pic>
        <p:nvPicPr>
          <p:cNvPr id="9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5CD92631-3801-C941-925F-E19A692F7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r:link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11"/>
          <a:stretch>
            <a:fillRect/>
          </a:stretch>
        </p:blipFill>
        <p:spPr bwMode="auto">
          <a:xfrm>
            <a:off x="5386465" y="5990895"/>
            <a:ext cx="3402767" cy="8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4D1E7D-6970-8C4F-B6AC-D51DB929139F}"/>
              </a:ext>
            </a:extLst>
          </p:cNvPr>
          <p:cNvSpPr txBox="1"/>
          <p:nvPr/>
        </p:nvSpPr>
        <p:spPr>
          <a:xfrm>
            <a:off x="308758" y="72664"/>
            <a:ext cx="11447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</a:rPr>
              <a:t>Long distance transfer: switching from frac tanks to dumpsters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F1C8B37-2427-2F4E-ABFE-E580AB1C90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7121255"/>
              </p:ext>
            </p:extLst>
          </p:nvPr>
        </p:nvGraphicFramePr>
        <p:xfrm>
          <a:off x="1336431" y="802768"/>
          <a:ext cx="9777046" cy="6055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3839220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3BFE18B5FEA144AD3C19D57B3D78DA" ma:contentTypeVersion="9" ma:contentTypeDescription="Create a new document." ma:contentTypeScope="" ma:versionID="0bef0b33742626bb9253114a36bc4733">
  <xsd:schema xmlns:xsd="http://www.w3.org/2001/XMLSchema" xmlns:xs="http://www.w3.org/2001/XMLSchema" xmlns:p="http://schemas.microsoft.com/office/2006/metadata/properties" xmlns:ns2="3ea82d39-a0ab-4524-947e-844bc1fee996" targetNamespace="http://schemas.microsoft.com/office/2006/metadata/properties" ma:root="true" ma:fieldsID="16a2cd8bbb3f09db48a138c83fc8c257" ns2:_="">
    <xsd:import namespace="3ea82d39-a0ab-4524-947e-844bc1fee9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a82d39-a0ab-4524-947e-844bc1fee9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B1A4C9-4DC3-4DD1-BF00-D1935435A85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3E6CE6A-F171-4F3F-9B01-70A5990BC1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a82d39-a0ab-4524-947e-844bc1fee9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FAC992-D1EE-4010-8709-D5607AAB08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35352</TotalTime>
  <Words>353</Words>
  <Application>Microsoft Macintosh PowerPoint</Application>
  <PresentationFormat>Widescreen</PresentationFormat>
  <Paragraphs>98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Lato Heavy</vt:lpstr>
      <vt:lpstr>Calibri Light</vt:lpstr>
      <vt:lpstr>Arial</vt:lpstr>
      <vt:lpstr>Office Theme</vt:lpstr>
      <vt:lpstr>PowerPoint Presentation</vt:lpstr>
      <vt:lpstr>PowerPoint Presentation</vt:lpstr>
      <vt:lpstr>Entry/Exit Trends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Kevin A Erb</cp:lastModifiedBy>
  <cp:revision>464</cp:revision>
  <cp:lastPrinted>2023-09-11T20:31:07Z</cp:lastPrinted>
  <dcterms:created xsi:type="dcterms:W3CDTF">2019-06-11T21:30:35Z</dcterms:created>
  <dcterms:modified xsi:type="dcterms:W3CDTF">2023-09-11T21:30:14Z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0x0101001F3BFE18B5FEA144AD3C19D57B3D78DA</vt:lpwstr>
  </property>
</Properties>
</file>